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8" r:id="rId7"/>
    <p:sldId id="262" r:id="rId8"/>
    <p:sldId id="263" r:id="rId9"/>
    <p:sldId id="264" r:id="rId10"/>
    <p:sldId id="265" r:id="rId11"/>
    <p:sldId id="267"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10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600DF-5E60-491D-AAB3-9ABCC19B8D81}" type="datetimeFigureOut">
              <a:rPr lang="en-US" smtClean="0"/>
              <a:t>8/19/2018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EDDB8-E103-4AD7-9730-538541FE5650}" type="slidenum">
              <a:rPr lang="en-US" smtClean="0"/>
              <a:t>‹#›</a:t>
            </a:fld>
            <a:endParaRPr lang="en-US"/>
          </a:p>
        </p:txBody>
      </p:sp>
    </p:spTree>
    <p:extLst>
      <p:ext uri="{BB962C8B-B14F-4D97-AF65-F5344CB8AC3E}">
        <p14:creationId xmlns:p14="http://schemas.microsoft.com/office/powerpoint/2010/main" val="398911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08ED9-5230-4759-B187-69F263D9ED03}"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259580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08ED9-5230-4759-B187-69F263D9ED03}"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25203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08ED9-5230-4759-B187-69F263D9ED03}"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402894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08ED9-5230-4759-B187-69F263D9ED03}"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381519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08ED9-5230-4759-B187-69F263D9ED03}"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48967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08ED9-5230-4759-B187-69F263D9ED03}"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187943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08ED9-5230-4759-B187-69F263D9ED03}"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18894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08ED9-5230-4759-B187-69F263D9ED03}"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29844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8ED9-5230-4759-B187-69F263D9ED03}"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155579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08ED9-5230-4759-B187-69F263D9ED03}"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161560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08ED9-5230-4759-B187-69F263D9ED03}"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C71C-A7D1-4B72-938E-8DA97D507BAC}" type="slidenum">
              <a:rPr lang="en-US" smtClean="0"/>
              <a:t>‹#›</a:t>
            </a:fld>
            <a:endParaRPr lang="en-US"/>
          </a:p>
        </p:txBody>
      </p:sp>
    </p:spTree>
    <p:extLst>
      <p:ext uri="{BB962C8B-B14F-4D97-AF65-F5344CB8AC3E}">
        <p14:creationId xmlns:p14="http://schemas.microsoft.com/office/powerpoint/2010/main" val="65614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8ED9-5230-4759-B187-69F263D9ED03}" type="datetimeFigureOut">
              <a:rPr lang="en-US" smtClean="0"/>
              <a:t>8/19/2018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3C71C-A7D1-4B72-938E-8DA97D507BAC}" type="slidenum">
              <a:rPr lang="en-US" smtClean="0"/>
              <a:t>‹#›</a:t>
            </a:fld>
            <a:endParaRPr lang="en-US"/>
          </a:p>
        </p:txBody>
      </p:sp>
    </p:spTree>
    <p:extLst>
      <p:ext uri="{BB962C8B-B14F-4D97-AF65-F5344CB8AC3E}">
        <p14:creationId xmlns:p14="http://schemas.microsoft.com/office/powerpoint/2010/main" val="397049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Image result for cosmos testbed logo"/>
          <p:cNvPicPr preferRelativeResize="0"/>
          <p:nvPr/>
        </p:nvPicPr>
        <p:blipFill rotWithShape="1">
          <a:blip r:embed="rId3">
            <a:alphaModFix/>
          </a:blip>
          <a:srcRect/>
          <a:stretch/>
        </p:blipFill>
        <p:spPr>
          <a:xfrm>
            <a:off x="0" y="0"/>
            <a:ext cx="12188825" cy="1524000"/>
          </a:xfrm>
          <a:prstGeom prst="rect">
            <a:avLst/>
          </a:prstGeom>
          <a:noFill/>
          <a:ln>
            <a:noFill/>
          </a:ln>
        </p:spPr>
      </p:pic>
      <p:pic>
        <p:nvPicPr>
          <p:cNvPr id="85" name="Google Shape;85;p13"/>
          <p:cNvPicPr preferRelativeResize="0"/>
          <p:nvPr/>
        </p:nvPicPr>
        <p:blipFill>
          <a:blip r:embed="rId4">
            <a:alphaModFix/>
          </a:blip>
          <a:stretch>
            <a:fillRect/>
          </a:stretch>
        </p:blipFill>
        <p:spPr>
          <a:xfrm>
            <a:off x="1624625" y="1524000"/>
            <a:ext cx="8939548" cy="5334003"/>
          </a:xfrm>
          <a:prstGeom prst="rect">
            <a:avLst/>
          </a:prstGeom>
          <a:noFill/>
          <a:ln>
            <a:noFill/>
          </a:ln>
        </p:spPr>
      </p:pic>
      <p:pic>
        <p:nvPicPr>
          <p:cNvPr id="86" name="Google Shape;86;p13"/>
          <p:cNvPicPr preferRelativeResize="0"/>
          <p:nvPr/>
        </p:nvPicPr>
        <p:blipFill>
          <a:blip r:embed="rId5">
            <a:alphaModFix/>
          </a:blip>
          <a:stretch>
            <a:fillRect/>
          </a:stretch>
        </p:blipFill>
        <p:spPr>
          <a:xfrm>
            <a:off x="0" y="1524000"/>
            <a:ext cx="6460950" cy="786075"/>
          </a:xfrm>
          <a:prstGeom prst="rect">
            <a:avLst/>
          </a:prstGeom>
          <a:noFill/>
          <a:ln>
            <a:noFill/>
          </a:ln>
        </p:spPr>
      </p:pic>
      <p:pic>
        <p:nvPicPr>
          <p:cNvPr id="87" name="Google Shape;87;p13"/>
          <p:cNvPicPr preferRelativeResize="0"/>
          <p:nvPr/>
        </p:nvPicPr>
        <p:blipFill>
          <a:blip r:embed="rId6">
            <a:alphaModFix/>
          </a:blip>
          <a:stretch>
            <a:fillRect/>
          </a:stretch>
        </p:blipFill>
        <p:spPr>
          <a:xfrm>
            <a:off x="8506013" y="5955600"/>
            <a:ext cx="3249686" cy="786075"/>
          </a:xfrm>
          <a:prstGeom prst="rect">
            <a:avLst/>
          </a:prstGeom>
          <a:noFill/>
          <a:ln>
            <a:noFill/>
          </a:ln>
        </p:spPr>
      </p:pic>
      <p:pic>
        <p:nvPicPr>
          <p:cNvPr id="89" name="Google Shape;89;p13"/>
          <p:cNvPicPr preferRelativeResize="0"/>
          <p:nvPr/>
        </p:nvPicPr>
        <p:blipFill>
          <a:blip r:embed="rId7">
            <a:alphaModFix/>
          </a:blip>
          <a:stretch>
            <a:fillRect/>
          </a:stretch>
        </p:blipFill>
        <p:spPr>
          <a:xfrm>
            <a:off x="3839661" y="5865400"/>
            <a:ext cx="4509501" cy="699825"/>
          </a:xfrm>
          <a:prstGeom prst="rect">
            <a:avLst/>
          </a:prstGeom>
          <a:noFill/>
          <a:ln>
            <a:noFill/>
          </a:ln>
        </p:spPr>
      </p:pic>
      <p:pic>
        <p:nvPicPr>
          <p:cNvPr id="90" name="Google Shape;90;p13"/>
          <p:cNvPicPr preferRelativeResize="0"/>
          <p:nvPr/>
        </p:nvPicPr>
        <p:blipFill>
          <a:blip r:embed="rId8">
            <a:alphaModFix/>
          </a:blip>
          <a:stretch>
            <a:fillRect/>
          </a:stretch>
        </p:blipFill>
        <p:spPr>
          <a:xfrm>
            <a:off x="0" y="2535151"/>
            <a:ext cx="3403150" cy="1128475"/>
          </a:xfrm>
          <a:prstGeom prst="rect">
            <a:avLst/>
          </a:prstGeom>
          <a:noFill/>
          <a:ln>
            <a:noFill/>
          </a:ln>
        </p:spPr>
      </p:pic>
      <p:pic>
        <p:nvPicPr>
          <p:cNvPr id="91" name="Google Shape;91;p13"/>
          <p:cNvPicPr preferRelativeResize="0"/>
          <p:nvPr/>
        </p:nvPicPr>
        <p:blipFill>
          <a:blip r:embed="rId9">
            <a:alphaModFix/>
          </a:blip>
          <a:stretch>
            <a:fillRect/>
          </a:stretch>
        </p:blipFill>
        <p:spPr>
          <a:xfrm>
            <a:off x="9523400" y="3429000"/>
            <a:ext cx="2436401" cy="2436401"/>
          </a:xfrm>
          <a:prstGeom prst="rect">
            <a:avLst/>
          </a:prstGeom>
          <a:noFill/>
          <a:ln>
            <a:noFill/>
          </a:ln>
        </p:spPr>
      </p:pic>
    </p:spTree>
    <p:extLst>
      <p:ext uri="{BB962C8B-B14F-4D97-AF65-F5344CB8AC3E}">
        <p14:creationId xmlns:p14="http://schemas.microsoft.com/office/powerpoint/2010/main" val="8860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012" y="27709"/>
            <a:ext cx="7237632" cy="764428"/>
          </a:xfrm>
        </p:spPr>
        <p:txBody>
          <a:bodyPr>
            <a:normAutofit/>
          </a:bodyPr>
          <a:lstStyle/>
          <a:p>
            <a:r>
              <a:rPr lang="en-US" dirty="0" smtClean="0">
                <a:solidFill>
                  <a:srgbClr val="FF0000"/>
                </a:solidFill>
                <a:latin typeface="Arial Black" panose="020B0A04020102020204" pitchFamily="34" charset="0"/>
              </a:rPr>
              <a:t>Digital Signals and FM </a:t>
            </a:r>
            <a:endParaRPr lang="en-US" dirty="0"/>
          </a:p>
        </p:txBody>
      </p:sp>
      <p:sp>
        <p:nvSpPr>
          <p:cNvPr id="3" name="Content Placeholder 2"/>
          <p:cNvSpPr>
            <a:spLocks noGrp="1"/>
          </p:cNvSpPr>
          <p:nvPr>
            <p:ph idx="1"/>
          </p:nvPr>
        </p:nvSpPr>
        <p:spPr>
          <a:xfrm>
            <a:off x="134436" y="609600"/>
            <a:ext cx="11827376" cy="6248400"/>
          </a:xfrm>
        </p:spPr>
        <p:txBody>
          <a:bodyPr>
            <a:normAutofit/>
          </a:bodyPr>
          <a:lstStyle/>
          <a:p>
            <a:pPr marL="0" indent="0">
              <a:buNone/>
            </a:pPr>
            <a:r>
              <a:rPr lang="en-US" dirty="0" smtClean="0"/>
              <a:t>So, when we carry and transmit </a:t>
            </a:r>
            <a:r>
              <a:rPr lang="en-US" dirty="0"/>
              <a:t>digital information signals using frequency </a:t>
            </a:r>
            <a:r>
              <a:rPr lang="en-US" dirty="0" smtClean="0"/>
              <a:t>modulation it </a:t>
            </a:r>
            <a:r>
              <a:rPr lang="en-US" dirty="0"/>
              <a:t>would look something like this: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 shape of the digital </a:t>
            </a:r>
            <a:r>
              <a:rPr lang="en-US" dirty="0"/>
              <a:t>F</a:t>
            </a:r>
            <a:r>
              <a:rPr lang="en-US" dirty="0" smtClean="0"/>
              <a:t>M signal can be represented as symbols, where:                                    represent </a:t>
            </a:r>
            <a:r>
              <a:rPr lang="en-US" b="1" dirty="0" smtClean="0"/>
              <a:t>1</a:t>
            </a:r>
            <a:r>
              <a:rPr lang="en-US" dirty="0" smtClean="0"/>
              <a:t> and </a:t>
            </a:r>
            <a:r>
              <a:rPr lang="en-US" b="1" dirty="0" smtClean="0"/>
              <a:t>0</a:t>
            </a:r>
            <a:r>
              <a:rPr lang="en-US" dirty="0" smtClean="0"/>
              <a:t> respectively.  </a:t>
            </a:r>
          </a:p>
          <a:p>
            <a:pPr marL="0" indent="0">
              <a:buNone/>
            </a:pPr>
            <a:r>
              <a:rPr lang="en-US" dirty="0"/>
              <a:t>Here again the computer can now interpret and understand the digital signals. </a:t>
            </a:r>
          </a:p>
          <a:p>
            <a:pPr marL="0" indent="0">
              <a:buNone/>
            </a:pPr>
            <a:endParaRPr lang="en-US" dirty="0" smtClean="0"/>
          </a:p>
          <a:p>
            <a:pPr marL="0" indent="0">
              <a:buNone/>
            </a:pPr>
            <a:endParaRPr lang="en-US" dirty="0"/>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8" name="Picture 7"/>
          <p:cNvPicPr/>
          <p:nvPr/>
        </p:nvPicPr>
        <p:blipFill>
          <a:blip r:embed="rId3"/>
          <a:stretch>
            <a:fillRect/>
          </a:stretch>
        </p:blipFill>
        <p:spPr>
          <a:xfrm>
            <a:off x="684212" y="1600200"/>
            <a:ext cx="10515600" cy="3048000"/>
          </a:xfrm>
          <a:prstGeom prst="rect">
            <a:avLst/>
          </a:prstGeom>
        </p:spPr>
      </p:pic>
      <p:pic>
        <p:nvPicPr>
          <p:cNvPr id="9" name="Picture 8"/>
          <p:cNvPicPr/>
          <p:nvPr/>
        </p:nvPicPr>
        <p:blipFill>
          <a:blip r:embed="rId4"/>
          <a:stretch>
            <a:fillRect/>
          </a:stretch>
        </p:blipFill>
        <p:spPr>
          <a:xfrm>
            <a:off x="1522411" y="5181600"/>
            <a:ext cx="2971801" cy="609600"/>
          </a:xfrm>
          <a:prstGeom prst="rect">
            <a:avLst/>
          </a:prstGeom>
        </p:spPr>
      </p:pic>
    </p:spTree>
    <p:extLst>
      <p:ext uri="{BB962C8B-B14F-4D97-AF65-F5344CB8AC3E}">
        <p14:creationId xmlns:p14="http://schemas.microsoft.com/office/powerpoint/2010/main" val="2770177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dy set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507" y="4038600"/>
            <a:ext cx="665532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41812" y="13855"/>
            <a:ext cx="7847013" cy="976745"/>
          </a:xfrm>
        </p:spPr>
        <p:txBody>
          <a:bodyPr/>
          <a:lstStyle/>
          <a:p>
            <a:r>
              <a:rPr lang="en-US" dirty="0" smtClean="0">
                <a:solidFill>
                  <a:srgbClr val="FF0000"/>
                </a:solidFill>
                <a:latin typeface="Arial Black" panose="020B0A04020102020204" pitchFamily="34" charset="0"/>
              </a:rPr>
              <a:t>Lab Activity</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609441" y="990601"/>
            <a:ext cx="10969943" cy="5135564"/>
          </a:xfrm>
        </p:spPr>
        <p:txBody>
          <a:bodyPr/>
          <a:lstStyle/>
          <a:p>
            <a:pPr marL="0" indent="0">
              <a:buNone/>
            </a:pPr>
            <a:r>
              <a:rPr lang="en-US" dirty="0" smtClean="0"/>
              <a:t>We are now going to perform an experiment/activity in which you will observe digital signals in AM and digital signals in FM and compare and contrast their characteristics. We will use equipment from our </a:t>
            </a:r>
            <a:r>
              <a:rPr lang="en-US" b="1" dirty="0" smtClean="0"/>
              <a:t>COSMOS Technology Toolkit</a:t>
            </a:r>
            <a:r>
              <a:rPr lang="en-US" dirty="0" smtClean="0"/>
              <a:t>: a computer and monitor, an ADALM-PLUTO Transceiver and antenna. </a:t>
            </a:r>
          </a:p>
          <a:p>
            <a:pPr marL="0" indent="0">
              <a:buNone/>
            </a:pPr>
            <a:r>
              <a:rPr lang="en-US" dirty="0" smtClean="0"/>
              <a:t>The materials are already assembled on your desks. Get ready and wait for your teacher to tell you to begin </a:t>
            </a:r>
            <a:endParaRPr lang="en-US" dirty="0"/>
          </a:p>
        </p:txBody>
      </p:sp>
      <p:pic>
        <p:nvPicPr>
          <p:cNvPr id="4" name="Picture 3"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Tree>
    <p:extLst>
      <p:ext uri="{BB962C8B-B14F-4D97-AF65-F5344CB8AC3E}">
        <p14:creationId xmlns:p14="http://schemas.microsoft.com/office/powerpoint/2010/main" val="143564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3212" y="1143001"/>
            <a:ext cx="11885613" cy="5714999"/>
          </a:xfrm>
        </p:spPr>
        <p:txBody>
          <a:bodyPr>
            <a:noAutofit/>
          </a:bodyPr>
          <a:lstStyle/>
          <a:p>
            <a:pPr algn="l"/>
            <a:r>
              <a:rPr lang="en-US" sz="3200" u="sng" dirty="0" smtClean="0">
                <a:solidFill>
                  <a:schemeClr val="tx1"/>
                </a:solidFill>
                <a:latin typeface="Arial" panose="020B0604020202020204" pitchFamily="34" charset="0"/>
                <a:cs typeface="Arial" panose="020B0604020202020204" pitchFamily="34" charset="0"/>
              </a:rPr>
              <a:t>Unit 5: Evolution of Technology in Science </a:t>
            </a:r>
          </a:p>
          <a:p>
            <a:pPr algn="l"/>
            <a:r>
              <a:rPr lang="en-US" sz="3200" u="sng" dirty="0" smtClean="0">
                <a:solidFill>
                  <a:schemeClr val="tx1"/>
                </a:solidFill>
                <a:latin typeface="Arial Black" panose="020B0A04020102020204" pitchFamily="34" charset="0"/>
              </a:rPr>
              <a:t>Topic</a:t>
            </a:r>
            <a:r>
              <a:rPr lang="en-US" sz="3200" dirty="0" smtClean="0">
                <a:solidFill>
                  <a:schemeClr val="tx1"/>
                </a:solidFill>
                <a:latin typeface="Arial Black" panose="020B0A04020102020204" pitchFamily="34" charset="0"/>
              </a:rPr>
              <a:t>: </a:t>
            </a:r>
            <a:r>
              <a:rPr lang="en-US" b="1" dirty="0">
                <a:solidFill>
                  <a:schemeClr val="tx1"/>
                </a:solidFill>
              </a:rPr>
              <a:t>Digital Wave Signals </a:t>
            </a:r>
            <a:endParaRPr lang="en-US" sz="3200" b="1" dirty="0" smtClean="0">
              <a:solidFill>
                <a:schemeClr val="tx1"/>
              </a:solidFill>
              <a:latin typeface="Arial Black" panose="020B0A04020102020204" pitchFamily="34" charset="0"/>
            </a:endParaRPr>
          </a:p>
          <a:p>
            <a:pPr algn="l"/>
            <a:r>
              <a:rPr lang="en-US" sz="3200" u="sng" dirty="0" smtClean="0">
                <a:solidFill>
                  <a:schemeClr val="tx1"/>
                </a:solidFill>
                <a:latin typeface="Arial Black" panose="020B0A04020102020204" pitchFamily="34" charset="0"/>
              </a:rPr>
              <a:t>Learning Target</a:t>
            </a:r>
            <a:r>
              <a:rPr lang="en-US" sz="3200" dirty="0" smtClean="0">
                <a:solidFill>
                  <a:schemeClr val="tx1"/>
                </a:solidFill>
                <a:latin typeface="Arial Black" panose="020B0A04020102020204" pitchFamily="34" charset="0"/>
              </a:rPr>
              <a:t>: I can… </a:t>
            </a:r>
          </a:p>
          <a:p>
            <a:pPr algn="l"/>
            <a:r>
              <a:rPr lang="en-US" b="1" dirty="0">
                <a:solidFill>
                  <a:schemeClr val="tx1"/>
                </a:solidFill>
              </a:rPr>
              <a:t>Perform an activity to demonstrate the difference between digital AM transmissions and digital FM transmissions  </a:t>
            </a:r>
          </a:p>
          <a:p>
            <a:pPr lvl="0" algn="l"/>
            <a:endParaRPr lang="en-US" sz="3200" dirty="0" smtClean="0">
              <a:solidFill>
                <a:schemeClr val="tx1"/>
              </a:solidFill>
              <a:latin typeface="Arial Black" panose="020B0A04020102020204" pitchFamily="34" charset="0"/>
            </a:endParaRPr>
          </a:p>
          <a:p>
            <a:pPr lvl="0" algn="l"/>
            <a:r>
              <a:rPr lang="en-US" sz="3200" dirty="0" smtClean="0">
                <a:solidFill>
                  <a:schemeClr val="tx1"/>
                </a:solidFill>
                <a:latin typeface="Arial Black" panose="020B0A04020102020204" pitchFamily="34" charset="0"/>
              </a:rPr>
              <a:t>Standard(s): </a:t>
            </a:r>
          </a:p>
          <a:p>
            <a:pPr algn="l"/>
            <a:r>
              <a:rPr lang="en-US" dirty="0">
                <a:solidFill>
                  <a:schemeClr val="tx1"/>
                </a:solidFill>
              </a:rPr>
              <a:t>MS-PS4-3. Integrate qualitative scientific and technical information to support the claim that digitized signals are a more reliable way to encode and transmit information than analog signals.</a:t>
            </a:r>
            <a:r>
              <a:rPr lang="en-US" sz="3200" dirty="0" smtClean="0">
                <a:solidFill>
                  <a:schemeClr val="tx1"/>
                </a:solidFill>
                <a:latin typeface="Arial Black" panose="020B0A04020102020204" pitchFamily="34" charset="0"/>
              </a:rPr>
              <a:t>  </a:t>
            </a:r>
            <a:endParaRPr lang="en-US" sz="3200" dirty="0">
              <a:solidFill>
                <a:schemeClr val="tx1"/>
              </a:solidFill>
              <a:latin typeface="Arial Black" panose="020B0A04020102020204" pitchFamily="34" charset="0"/>
            </a:endParaRPr>
          </a:p>
        </p:txBody>
      </p:sp>
      <p:sp>
        <p:nvSpPr>
          <p:cNvPr id="2" name="Title 1"/>
          <p:cNvSpPr>
            <a:spLocks noGrp="1"/>
          </p:cNvSpPr>
          <p:nvPr>
            <p:ph type="ctrTitle"/>
          </p:nvPr>
        </p:nvSpPr>
        <p:spPr>
          <a:xfrm>
            <a:off x="0" y="13855"/>
            <a:ext cx="12188825" cy="1146174"/>
          </a:xfrm>
        </p:spPr>
        <p:txBody>
          <a:bodyPr/>
          <a:lstStyle/>
          <a:p>
            <a:endParaRPr lang="en-US" dirty="0"/>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402674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88825" cy="1143001"/>
          </a:xfrm>
        </p:spPr>
        <p:txBody>
          <a:bodyPr/>
          <a:lstStyle/>
          <a:p>
            <a:pPr algn="ctr"/>
            <a:endParaRPr lang="en-US" u="sng" dirty="0">
              <a:latin typeface="Arial Black" panose="020B0A04020102020204" pitchFamily="34" charset="0"/>
            </a:endParaRPr>
          </a:p>
        </p:txBody>
      </p:sp>
      <p:sp>
        <p:nvSpPr>
          <p:cNvPr id="5" name="Content Placeholder 2"/>
          <p:cNvSpPr>
            <a:spLocks noGrp="1"/>
          </p:cNvSpPr>
          <p:nvPr>
            <p:ph idx="1"/>
          </p:nvPr>
        </p:nvSpPr>
        <p:spPr>
          <a:xfrm>
            <a:off x="455612" y="1295400"/>
            <a:ext cx="11201400" cy="5562600"/>
          </a:xfrm>
        </p:spPr>
        <p:txBody>
          <a:bodyPr>
            <a:normAutofit/>
          </a:bodyPr>
          <a:lstStyle/>
          <a:p>
            <a:pPr marL="0" indent="0" algn="ctr">
              <a:buNone/>
            </a:pPr>
            <a:r>
              <a:rPr lang="en-US" sz="4400" u="sng" dirty="0" smtClean="0">
                <a:latin typeface="Arial Black" panose="020B0A04020102020204" pitchFamily="34" charset="0"/>
              </a:rPr>
              <a:t>Homework</a:t>
            </a:r>
            <a:endParaRPr lang="en-US" sz="4400" b="1" dirty="0" smtClean="0"/>
          </a:p>
          <a:p>
            <a:pPr marL="0" indent="0">
              <a:buNone/>
            </a:pPr>
            <a:r>
              <a:rPr lang="en-US" sz="4400" b="1" dirty="0"/>
              <a:t>Research and write a short essay to explain how wireless technology works </a:t>
            </a:r>
            <a:endParaRPr lang="en-US" sz="4400" b="1" dirty="0" smtClean="0">
              <a:latin typeface="Arial Black" panose="020B0A04020102020204" pitchFamily="34" charset="0"/>
            </a:endParaRPr>
          </a:p>
          <a:p>
            <a:pPr marL="0" indent="0">
              <a:buNone/>
            </a:pPr>
            <a:endParaRPr lang="en-US" sz="4400" u="sng" dirty="0" smtClean="0">
              <a:latin typeface="Arial Black" panose="020B0A04020102020204" pitchFamily="34" charset="0"/>
            </a:endParaRPr>
          </a:p>
          <a:p>
            <a:pPr marL="0" indent="0">
              <a:buNone/>
            </a:pPr>
            <a:r>
              <a:rPr lang="en-US" sz="4400" u="sng" dirty="0" smtClean="0">
                <a:latin typeface="Arial Black" panose="020B0A04020102020204" pitchFamily="34" charset="0"/>
              </a:rPr>
              <a:t>Problem of the Day </a:t>
            </a:r>
            <a:endParaRPr lang="en-US" sz="3600" u="sng" dirty="0" smtClean="0">
              <a:latin typeface="Arial Black" panose="020B0A04020102020204" pitchFamily="34" charset="0"/>
            </a:endParaRPr>
          </a:p>
          <a:p>
            <a:pPr marL="0" indent="0">
              <a:buNone/>
            </a:pPr>
            <a:r>
              <a:rPr lang="en-US" sz="4400" dirty="0" smtClean="0"/>
              <a:t>State 5 devices that use digital signals</a:t>
            </a:r>
            <a:endParaRPr lang="en-US" sz="4400" dirty="0"/>
          </a:p>
          <a:p>
            <a:pPr marL="0" indent="0">
              <a:buNone/>
            </a:pPr>
            <a:endParaRPr lang="en-US" sz="4400" dirty="0">
              <a:latin typeface="Arial Black" panose="020B0A04020102020204" pitchFamily="34" charset="0"/>
            </a:endParaRPr>
          </a:p>
          <a:p>
            <a:pPr marL="0" indent="0">
              <a:buNone/>
            </a:pPr>
            <a:endParaRPr lang="en-US" sz="4400" u="sng" dirty="0" smtClean="0">
              <a:latin typeface="Arial Black" panose="020B0A04020102020204" pitchFamily="34" charset="0"/>
            </a:endParaRPr>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290141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7709"/>
            <a:ext cx="12188824" cy="1115292"/>
          </a:xfrm>
        </p:spPr>
        <p:txBody>
          <a:bodyPr/>
          <a:lstStyle/>
          <a:p>
            <a:pPr algn="ctr"/>
            <a:endParaRPr lang="en-US" u="sng" dirty="0">
              <a:latin typeface="Arial Black" panose="020B0A04020102020204" pitchFamily="34" charset="0"/>
            </a:endParaRPr>
          </a:p>
        </p:txBody>
      </p:sp>
      <p:sp>
        <p:nvSpPr>
          <p:cNvPr id="5" name="Content Placeholder 2"/>
          <p:cNvSpPr>
            <a:spLocks noGrp="1"/>
          </p:cNvSpPr>
          <p:nvPr>
            <p:ph idx="1"/>
          </p:nvPr>
        </p:nvSpPr>
        <p:spPr/>
        <p:txBody>
          <a:bodyPr>
            <a:normAutofit/>
          </a:bodyPr>
          <a:lstStyle/>
          <a:p>
            <a:pPr marL="0" indent="0" algn="ctr">
              <a:buNone/>
            </a:pPr>
            <a:r>
              <a:rPr lang="en-US" sz="3600" u="sng" dirty="0" smtClean="0">
                <a:latin typeface="Arial Black" panose="020B0A04020102020204" pitchFamily="34" charset="0"/>
              </a:rPr>
              <a:t>Discussion Questions</a:t>
            </a:r>
            <a:endParaRPr lang="en-US" sz="3600" b="1" dirty="0" smtClean="0"/>
          </a:p>
          <a:p>
            <a:endParaRPr lang="en-US" sz="3600" b="1" dirty="0" smtClean="0">
              <a:latin typeface="Arial Black" panose="020B0A04020102020204" pitchFamily="34" charset="0"/>
            </a:endParaRPr>
          </a:p>
          <a:p>
            <a:r>
              <a:rPr lang="en-US" sz="3600" b="1" dirty="0" smtClean="0"/>
              <a:t>Why do you think it is so easy to steal digital signals? </a:t>
            </a:r>
          </a:p>
          <a:p>
            <a:pPr marL="0" indent="0">
              <a:buNone/>
            </a:pPr>
            <a:endParaRPr lang="en-US" dirty="0"/>
          </a:p>
        </p:txBody>
      </p:sp>
      <p:sp>
        <p:nvSpPr>
          <p:cNvPr id="7" name="SMARTInkShape-3"/>
          <p:cNvSpPr/>
          <p:nvPr>
            <p:custDataLst>
              <p:tags r:id="rId1"/>
            </p:custDataLst>
          </p:nvPr>
        </p:nvSpPr>
        <p:spPr>
          <a:xfrm>
            <a:off x="12111454" y="6286501"/>
            <a:ext cx="8929"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2775704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gital sig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820" y="1600200"/>
            <a:ext cx="6770193"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08193" y="0"/>
            <a:ext cx="8380632" cy="710640"/>
          </a:xfrm>
        </p:spPr>
        <p:txBody>
          <a:bodyPr>
            <a:normAutofit fontScale="90000"/>
          </a:bodyPr>
          <a:lstStyle/>
          <a:p>
            <a:pPr algn="ctr"/>
            <a:r>
              <a:rPr lang="en-US" dirty="0" smtClean="0">
                <a:solidFill>
                  <a:srgbClr val="FF0000"/>
                </a:solidFill>
                <a:latin typeface="Arial Black" panose="020B0A04020102020204" pitchFamily="34" charset="0"/>
              </a:rPr>
              <a:t>Digital Signals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12030" y="710640"/>
            <a:ext cx="5677582" cy="6147360"/>
          </a:xfrm>
        </p:spPr>
        <p:txBody>
          <a:bodyPr>
            <a:normAutofit fontScale="92500"/>
          </a:bodyPr>
          <a:lstStyle/>
          <a:p>
            <a:pPr marL="0" indent="0">
              <a:buNone/>
            </a:pPr>
            <a:r>
              <a:rPr lang="en-US" b="1" dirty="0" smtClean="0"/>
              <a:t>Digital </a:t>
            </a:r>
            <a:r>
              <a:rPr lang="en-US" b="1" dirty="0"/>
              <a:t>signals</a:t>
            </a:r>
            <a:r>
              <a:rPr lang="en-US" dirty="0"/>
              <a:t> are represented by specific values over time. Signals are in binary form (i.e. ‘0’ or ‘1’). The transmissions of digital signals are a lot less affected by noise compared to analog. That is why digital signals usually sound very clear and cleaner than analog signals. Digital signals require larger bandwidth than analog. Computers can only interpret and understand digital signals.</a:t>
            </a:r>
          </a:p>
          <a:p>
            <a:pPr marL="0" indent="0">
              <a:buNone/>
            </a:pPr>
            <a:r>
              <a:rPr lang="en-US" dirty="0" smtClean="0"/>
              <a:t> </a:t>
            </a:r>
            <a:endParaRPr lang="en-US" dirty="0"/>
          </a:p>
        </p:txBody>
      </p:sp>
      <p:pic>
        <p:nvPicPr>
          <p:cNvPr id="6" name="Picture 5"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1" y="-27709"/>
            <a:ext cx="4341812" cy="738349"/>
          </a:xfrm>
          <a:prstGeom prst="rect">
            <a:avLst/>
          </a:prstGeom>
          <a:noFill/>
          <a:ln>
            <a:noFill/>
          </a:ln>
        </p:spPr>
      </p:pic>
    </p:spTree>
    <p:extLst>
      <p:ext uri="{BB962C8B-B14F-4D97-AF65-F5344CB8AC3E}">
        <p14:creationId xmlns:p14="http://schemas.microsoft.com/office/powerpoint/2010/main" val="1719769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193" y="0"/>
            <a:ext cx="8380632" cy="710640"/>
          </a:xfrm>
        </p:spPr>
        <p:txBody>
          <a:bodyPr>
            <a:normAutofit fontScale="90000"/>
          </a:bodyPr>
          <a:lstStyle/>
          <a:p>
            <a:pPr algn="ctr"/>
            <a:r>
              <a:rPr lang="en-US" dirty="0" smtClean="0">
                <a:solidFill>
                  <a:srgbClr val="FF0000"/>
                </a:solidFill>
                <a:latin typeface="Arial Black" panose="020B0A04020102020204" pitchFamily="34" charset="0"/>
              </a:rPr>
              <a:t>Digital Signals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12030" y="710640"/>
            <a:ext cx="5677582" cy="6147360"/>
          </a:xfrm>
        </p:spPr>
        <p:txBody>
          <a:bodyPr>
            <a:normAutofit lnSpcReduction="10000"/>
          </a:bodyPr>
          <a:lstStyle/>
          <a:p>
            <a:pPr marL="0" indent="0">
              <a:buNone/>
            </a:pPr>
            <a:r>
              <a:rPr lang="en-US" dirty="0" smtClean="0"/>
              <a:t>Here is an example of how computers understand the information we inter into them. When we type a message and send it each letter is represented in binary form. For example, the letter “h” is modulated into “01101000”. When the message is received by the receiver all the binary numbers making up the message are demodulated back into the letters that made up our original message.  </a:t>
            </a:r>
            <a:endParaRPr lang="en-US" dirty="0"/>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1" y="-27709"/>
            <a:ext cx="4341812" cy="738349"/>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340" y="1140402"/>
            <a:ext cx="6118596" cy="480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42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793" y="13855"/>
            <a:ext cx="7771032" cy="710640"/>
          </a:xfrm>
        </p:spPr>
        <p:txBody>
          <a:bodyPr>
            <a:normAutofit fontScale="90000"/>
          </a:bodyPr>
          <a:lstStyle/>
          <a:p>
            <a:r>
              <a:rPr lang="en-US" dirty="0" smtClean="0">
                <a:solidFill>
                  <a:srgbClr val="FF0000"/>
                </a:solidFill>
                <a:latin typeface="Arial Black" panose="020B0A04020102020204" pitchFamily="34" charset="0"/>
              </a:rPr>
              <a:t>Digital Signals and AM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50812" y="756261"/>
            <a:ext cx="11858764" cy="6101739"/>
          </a:xfrm>
        </p:spPr>
        <p:txBody>
          <a:bodyPr>
            <a:normAutofit/>
          </a:bodyPr>
          <a:lstStyle/>
          <a:p>
            <a:pPr marL="0" indent="0">
              <a:buNone/>
            </a:pPr>
            <a:r>
              <a:rPr lang="en-US" dirty="0"/>
              <a:t>A computer can only process </a:t>
            </a:r>
            <a:r>
              <a:rPr lang="en-US" i="1" dirty="0"/>
              <a:t>digital</a:t>
            </a:r>
            <a:r>
              <a:rPr lang="en-US" dirty="0"/>
              <a:t> data, where all the information is in bit-streams of 1’s and 0’s (or, high voltage when the data is 1, and low voltage when the data is 0</a:t>
            </a:r>
            <a:r>
              <a:rPr lang="en-US" dirty="0" smtClean="0"/>
              <a:t>.) So </a:t>
            </a:r>
            <a:r>
              <a:rPr lang="en-US" dirty="0"/>
              <a:t>a digital information signal would look something like this: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This </a:t>
            </a:r>
            <a:r>
              <a:rPr lang="en-US" dirty="0"/>
              <a:t>information signal has to be carried on a carrier wave with a higher frequency like this</a:t>
            </a:r>
            <a:r>
              <a:rPr lang="en-US" dirty="0" smtClean="0"/>
              <a:t>: </a:t>
            </a:r>
            <a:endParaRPr lang="en-US" dirty="0"/>
          </a:p>
          <a:p>
            <a:pPr marL="0" indent="0">
              <a:buNone/>
            </a:pPr>
            <a:r>
              <a:rPr lang="en-US" dirty="0" smtClean="0"/>
              <a:t> </a:t>
            </a:r>
            <a:endParaRPr lang="en-US" dirty="0"/>
          </a:p>
          <a:p>
            <a:pPr marL="0" indent="0">
              <a:buNone/>
            </a:pPr>
            <a:endParaRPr lang="en-US" dirty="0"/>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7" name="Picture 6"/>
          <p:cNvPicPr/>
          <p:nvPr/>
        </p:nvPicPr>
        <p:blipFill>
          <a:blip r:embed="rId3"/>
          <a:stretch>
            <a:fillRect/>
          </a:stretch>
        </p:blipFill>
        <p:spPr>
          <a:xfrm>
            <a:off x="27441" y="2870200"/>
            <a:ext cx="9582006" cy="1752600"/>
          </a:xfrm>
          <a:prstGeom prst="rect">
            <a:avLst/>
          </a:prstGeom>
        </p:spPr>
      </p:pic>
      <p:pic>
        <p:nvPicPr>
          <p:cNvPr id="9" name="Picture 8"/>
          <p:cNvPicPr/>
          <p:nvPr/>
        </p:nvPicPr>
        <p:blipFill>
          <a:blip r:embed="rId4"/>
          <a:stretch>
            <a:fillRect/>
          </a:stretch>
        </p:blipFill>
        <p:spPr>
          <a:xfrm>
            <a:off x="27440" y="5562600"/>
            <a:ext cx="9582007" cy="1295400"/>
          </a:xfrm>
          <a:prstGeom prst="rect">
            <a:avLst/>
          </a:prstGeom>
        </p:spPr>
      </p:pic>
    </p:spTree>
    <p:extLst>
      <p:ext uri="{BB962C8B-B14F-4D97-AF65-F5344CB8AC3E}">
        <p14:creationId xmlns:p14="http://schemas.microsoft.com/office/powerpoint/2010/main" val="250006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212" y="1"/>
            <a:ext cx="7694613" cy="838199"/>
          </a:xfrm>
        </p:spPr>
        <p:txBody>
          <a:bodyPr>
            <a:normAutofit/>
          </a:bodyPr>
          <a:lstStyle/>
          <a:p>
            <a:r>
              <a:rPr lang="en-US" dirty="0" smtClean="0">
                <a:solidFill>
                  <a:srgbClr val="FF0000"/>
                </a:solidFill>
                <a:latin typeface="Arial Black" panose="020B0A04020102020204" pitchFamily="34" charset="0"/>
              </a:rPr>
              <a:t>Digital Signals and AM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38915" y="858557"/>
            <a:ext cx="12049909" cy="5999443"/>
          </a:xfrm>
        </p:spPr>
        <p:txBody>
          <a:bodyPr>
            <a:normAutofit/>
          </a:bodyPr>
          <a:lstStyle/>
          <a:p>
            <a:pPr marL="0" indent="0">
              <a:buNone/>
            </a:pPr>
            <a:r>
              <a:rPr lang="en-US" dirty="0"/>
              <a:t>To carry the digital signal using </a:t>
            </a:r>
            <a:r>
              <a:rPr lang="en-US" i="1" dirty="0"/>
              <a:t>amplitude </a:t>
            </a:r>
            <a:r>
              <a:rPr lang="en-US" i="1" dirty="0" smtClean="0"/>
              <a:t>modulation (AM)</a:t>
            </a:r>
            <a:r>
              <a:rPr lang="en-US" dirty="0" smtClean="0"/>
              <a:t>, </a:t>
            </a:r>
            <a:r>
              <a:rPr lang="en-US" dirty="0"/>
              <a:t>we will vary only the </a:t>
            </a:r>
            <a:r>
              <a:rPr lang="en-US" b="1" u="sng" dirty="0"/>
              <a:t>amplitude</a:t>
            </a:r>
            <a:r>
              <a:rPr lang="en-US" dirty="0"/>
              <a:t> of the carrier wave according to the value of the information signal. So the digital AM signal that is transmitted looks like this: </a:t>
            </a:r>
            <a:endParaRPr lang="en-US" dirty="0" smtClean="0"/>
          </a:p>
          <a:p>
            <a:pPr marL="0" indent="0">
              <a:buNone/>
            </a:pPr>
            <a:endParaRPr lang="en-US" dirty="0"/>
          </a:p>
          <a:p>
            <a:pPr marL="0" indent="0">
              <a:buNone/>
            </a:pPr>
            <a:endParaRPr lang="en-US" dirty="0" smtClean="0"/>
          </a:p>
          <a:p>
            <a:pPr marL="0" indent="0">
              <a:buNone/>
            </a:pPr>
            <a:r>
              <a:rPr lang="en-US" dirty="0"/>
              <a:t>The shape of the digital AM signal can be represented as symbols, </a:t>
            </a:r>
            <a:r>
              <a:rPr lang="en-US" dirty="0" smtClean="0"/>
              <a:t>where:                 represents </a:t>
            </a:r>
            <a:r>
              <a:rPr lang="en-US" b="1" dirty="0" smtClean="0"/>
              <a:t>1</a:t>
            </a:r>
            <a:r>
              <a:rPr lang="en-US" dirty="0" smtClean="0"/>
              <a:t>, and                  represents </a:t>
            </a:r>
            <a:r>
              <a:rPr lang="en-US" b="1" dirty="0" smtClean="0"/>
              <a:t>0</a:t>
            </a:r>
            <a:r>
              <a:rPr lang="en-US" dirty="0" smtClean="0"/>
              <a:t>. </a:t>
            </a:r>
            <a:endParaRPr lang="en-US" dirty="0"/>
          </a:p>
          <a:p>
            <a:pPr marL="0" indent="0">
              <a:buNone/>
            </a:pPr>
            <a:endParaRPr lang="en-US" dirty="0"/>
          </a:p>
          <a:p>
            <a:pPr marL="0" indent="0">
              <a:buNone/>
            </a:pPr>
            <a:r>
              <a:rPr lang="en-US" dirty="0"/>
              <a:t>The computer can now interpret and understand the digital signals. </a:t>
            </a:r>
            <a:endParaRPr lang="en-US" dirty="0" smtClean="0"/>
          </a:p>
          <a:p>
            <a:pPr marL="0" indent="0">
              <a:buNone/>
            </a:pPr>
            <a:endParaRPr lang="en-US" dirty="0"/>
          </a:p>
          <a:p>
            <a:pPr marL="0" indent="0">
              <a:buNone/>
            </a:pPr>
            <a:endParaRPr lang="en-US" dirty="0"/>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6" name="Picture 5"/>
          <p:cNvPicPr/>
          <p:nvPr/>
        </p:nvPicPr>
        <p:blipFill>
          <a:blip r:embed="rId3"/>
          <a:stretch>
            <a:fillRect/>
          </a:stretch>
        </p:blipFill>
        <p:spPr>
          <a:xfrm>
            <a:off x="1674812" y="2667000"/>
            <a:ext cx="9110952" cy="1371600"/>
          </a:xfrm>
          <a:prstGeom prst="rect">
            <a:avLst/>
          </a:prstGeom>
        </p:spPr>
      </p:pic>
      <p:pic>
        <p:nvPicPr>
          <p:cNvPr id="8" name="Picture 7"/>
          <p:cNvPicPr/>
          <p:nvPr/>
        </p:nvPicPr>
        <p:blipFill>
          <a:blip r:embed="rId4"/>
          <a:stretch>
            <a:fillRect/>
          </a:stretch>
        </p:blipFill>
        <p:spPr>
          <a:xfrm>
            <a:off x="1555460" y="4648200"/>
            <a:ext cx="1262352" cy="1066800"/>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6077308" y="4648200"/>
            <a:ext cx="1236303" cy="1066800"/>
          </a:xfrm>
          <a:prstGeom prst="rect">
            <a:avLst/>
          </a:prstGeom>
        </p:spPr>
      </p:pic>
    </p:spTree>
    <p:extLst>
      <p:ext uri="{BB962C8B-B14F-4D97-AF65-F5344CB8AC3E}">
        <p14:creationId xmlns:p14="http://schemas.microsoft.com/office/powerpoint/2010/main" val="2213448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0"/>
            <a:ext cx="7009032" cy="710640"/>
          </a:xfrm>
        </p:spPr>
        <p:txBody>
          <a:bodyPr>
            <a:normAutofit fontScale="90000"/>
          </a:bodyPr>
          <a:lstStyle/>
          <a:p>
            <a:r>
              <a:rPr lang="en-US" dirty="0" smtClean="0">
                <a:solidFill>
                  <a:srgbClr val="FF0000"/>
                </a:solidFill>
                <a:latin typeface="Arial Black" panose="020B0A04020102020204" pitchFamily="34" charset="0"/>
              </a:rPr>
              <a:t>Digital Signals and FM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30" y="772984"/>
            <a:ext cx="11683938" cy="6085016"/>
          </a:xfrm>
        </p:spPr>
        <p:txBody>
          <a:bodyPr>
            <a:noAutofit/>
          </a:bodyPr>
          <a:lstStyle/>
          <a:p>
            <a:pPr marL="0" indent="0">
              <a:buNone/>
            </a:pPr>
            <a:r>
              <a:rPr lang="en-US" dirty="0"/>
              <a:t>In </a:t>
            </a:r>
            <a:r>
              <a:rPr lang="en-US" i="1" dirty="0"/>
              <a:t>Frequency Modulation (FM) </a:t>
            </a:r>
            <a:r>
              <a:rPr lang="en-US" dirty="0"/>
              <a:t>of a digital signal, we expect the signal to change only its </a:t>
            </a:r>
            <a:r>
              <a:rPr lang="en-US" b="1" u="sng" dirty="0"/>
              <a:t>frequency</a:t>
            </a:r>
            <a:r>
              <a:rPr lang="en-US" dirty="0"/>
              <a:t> according to the information signal. Therefore, when the information signal has a </a:t>
            </a:r>
            <a:r>
              <a:rPr lang="en-US" dirty="0" smtClean="0"/>
              <a:t>“1” value, </a:t>
            </a:r>
            <a:r>
              <a:rPr lang="en-US" dirty="0"/>
              <a:t>the frequency of the FM modulated signal will be a bit higher than the carrier frequency, and when the information signal has a “0” value the frequency of the FM modulated signal will be a bit lower than the carrier frequency. </a:t>
            </a:r>
            <a:endParaRPr lang="en-US" dirty="0" smtClean="0"/>
          </a:p>
          <a:p>
            <a:pPr marL="0" indent="0">
              <a:buNone/>
            </a:pPr>
            <a:endParaRPr lang="en-US" dirty="0"/>
          </a:p>
        </p:txBody>
      </p:sp>
      <p:pic>
        <p:nvPicPr>
          <p:cNvPr id="8" name="Picture 7"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4" y="3810000"/>
            <a:ext cx="578338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2687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627</Words>
  <Application>Microsoft Office PowerPoint</Application>
  <PresentationFormat>Custom</PresentationFormat>
  <Paragraphs>48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Digital Signals </vt:lpstr>
      <vt:lpstr>Digital Signals </vt:lpstr>
      <vt:lpstr>Digital Signals and AM  </vt:lpstr>
      <vt:lpstr>Digital Signals and AM </vt:lpstr>
      <vt:lpstr>Digital Signals and FM  </vt:lpstr>
      <vt:lpstr>Digital Signals and FM </vt:lpstr>
      <vt:lpstr>Lab Activity</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2018-08-18T19:31:23Z</dcterms:created>
  <dcterms:modified xsi:type="dcterms:W3CDTF">2018-08-19T18:10:18Z</dcterms:modified>
</cp:coreProperties>
</file>